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FB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0" autoAdjust="0"/>
    <p:restoredTop sz="94660"/>
  </p:normalViewPr>
  <p:slideViewPr>
    <p:cSldViewPr snapToGrid="0">
      <p:cViewPr>
        <p:scale>
          <a:sx n="90" d="100"/>
          <a:sy n="90" d="100"/>
        </p:scale>
        <p:origin x="44" y="1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F6617-ED00-424E-BCD1-03BABB83DD8C}" type="datetimeFigureOut">
              <a:rPr lang="de-DE" smtClean="0"/>
              <a:t>22.06.2023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B831B-82FB-4B1E-A058-C85BF3DBBE3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7810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F6617-ED00-424E-BCD1-03BABB83DD8C}" type="datetimeFigureOut">
              <a:rPr lang="de-DE" smtClean="0"/>
              <a:t>22.06.2023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B831B-82FB-4B1E-A058-C85BF3DBBE3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4181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F6617-ED00-424E-BCD1-03BABB83DD8C}" type="datetimeFigureOut">
              <a:rPr lang="de-DE" smtClean="0"/>
              <a:t>22.06.2023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B831B-82FB-4B1E-A058-C85BF3DBBE3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3608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F6617-ED00-424E-BCD1-03BABB83DD8C}" type="datetimeFigureOut">
              <a:rPr lang="de-DE" smtClean="0"/>
              <a:t>22.06.2023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B831B-82FB-4B1E-A058-C85BF3DBBE3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8973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F6617-ED00-424E-BCD1-03BABB83DD8C}" type="datetimeFigureOut">
              <a:rPr lang="de-DE" smtClean="0"/>
              <a:t>22.06.2023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B831B-82FB-4B1E-A058-C85BF3DBBE3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0385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F6617-ED00-424E-BCD1-03BABB83DD8C}" type="datetimeFigureOut">
              <a:rPr lang="de-DE" smtClean="0"/>
              <a:t>22.06.2023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B831B-82FB-4B1E-A058-C85BF3DBBE3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5679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F6617-ED00-424E-BCD1-03BABB83DD8C}" type="datetimeFigureOut">
              <a:rPr lang="de-DE" smtClean="0"/>
              <a:t>22.06.2023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B831B-82FB-4B1E-A058-C85BF3DBBE3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8674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F6617-ED00-424E-BCD1-03BABB83DD8C}" type="datetimeFigureOut">
              <a:rPr lang="de-DE" smtClean="0"/>
              <a:t>22.06.2023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B831B-82FB-4B1E-A058-C85BF3DBBE3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6592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F6617-ED00-424E-BCD1-03BABB83DD8C}" type="datetimeFigureOut">
              <a:rPr lang="de-DE" smtClean="0"/>
              <a:t>22.06.2023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B831B-82FB-4B1E-A058-C85BF3DBBE3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6843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F6617-ED00-424E-BCD1-03BABB83DD8C}" type="datetimeFigureOut">
              <a:rPr lang="de-DE" smtClean="0"/>
              <a:t>22.06.2023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B831B-82FB-4B1E-A058-C85BF3DBBE3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9886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F6617-ED00-424E-BCD1-03BABB83DD8C}" type="datetimeFigureOut">
              <a:rPr lang="de-DE" smtClean="0"/>
              <a:t>22.06.2023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B831B-82FB-4B1E-A058-C85BF3DBBE3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8308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F6617-ED00-424E-BCD1-03BABB83DD8C}" type="datetimeFigureOut">
              <a:rPr lang="de-DE" smtClean="0"/>
              <a:t>22.06.2023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5B831B-82FB-4B1E-A058-C85BF3DBBE3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2248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4B3687-F18D-9ED8-CBCF-39FC71D268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5005" y="1531143"/>
            <a:ext cx="8761228" cy="1238065"/>
          </a:xfrm>
        </p:spPr>
        <p:txBody>
          <a:bodyPr>
            <a:noAutofit/>
          </a:bodyPr>
          <a:lstStyle/>
          <a:p>
            <a:r>
              <a:rPr lang="de-DE" dirty="0"/>
              <a:t>Interaktion Praktikum</a:t>
            </a:r>
            <a:br>
              <a:rPr lang="de-DE" dirty="0"/>
            </a:br>
            <a:r>
              <a:rPr lang="de-DE" dirty="0"/>
              <a:t>Projekt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A5A30B1-E1BC-2349-893D-493E35D933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5218187"/>
            <a:ext cx="3813544" cy="573013"/>
          </a:xfrm>
        </p:spPr>
        <p:txBody>
          <a:bodyPr/>
          <a:lstStyle/>
          <a:p>
            <a:r>
              <a:rPr lang="de-DE" dirty="0" err="1"/>
              <a:t>Bachiri</a:t>
            </a:r>
            <a:r>
              <a:rPr lang="de-DE" dirty="0"/>
              <a:t>, Caliskan, Engert</a:t>
            </a:r>
          </a:p>
        </p:txBody>
      </p:sp>
    </p:spTree>
    <p:extLst>
      <p:ext uri="{BB962C8B-B14F-4D97-AF65-F5344CB8AC3E}">
        <p14:creationId xmlns:p14="http://schemas.microsoft.com/office/powerpoint/2010/main" val="1009971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8AF4A5-58A9-2275-B3CC-9D0CF84C9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800" dirty="0"/>
              <a:t>Spielprinzip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1179EA7-ED02-2CD5-5529-EBF30396FF8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de-DE" sz="2400" dirty="0"/>
              <a:t>1, 2 oder 3 ist ein Ratespiel, bei dem Fragen beantwortet werden müssen</a:t>
            </a:r>
          </a:p>
          <a:p>
            <a:r>
              <a:rPr lang="de-DE" sz="2400" dirty="0"/>
              <a:t>Es gibt 3 Teams (</a:t>
            </a:r>
            <a:r>
              <a:rPr lang="de-DE" sz="2400" dirty="0">
                <a:solidFill>
                  <a:srgbClr val="FF0000"/>
                </a:solidFill>
              </a:rPr>
              <a:t>Rot</a:t>
            </a:r>
            <a:r>
              <a:rPr lang="de-DE" sz="2400" dirty="0"/>
              <a:t>, </a:t>
            </a:r>
            <a:r>
              <a:rPr lang="de-DE" sz="2400" dirty="0">
                <a:solidFill>
                  <a:srgbClr val="25FB49"/>
                </a:solidFill>
              </a:rPr>
              <a:t>Grün</a:t>
            </a:r>
            <a:r>
              <a:rPr lang="de-DE" sz="2400" dirty="0"/>
              <a:t> und </a:t>
            </a:r>
            <a:r>
              <a:rPr lang="de-DE" sz="2400" dirty="0">
                <a:solidFill>
                  <a:srgbClr val="0070C0"/>
                </a:solidFill>
              </a:rPr>
              <a:t>Blau</a:t>
            </a:r>
            <a:r>
              <a:rPr lang="de-DE" sz="2400" dirty="0"/>
              <a:t>)</a:t>
            </a:r>
          </a:p>
          <a:p>
            <a:r>
              <a:rPr lang="de-DE" sz="2400" dirty="0"/>
              <a:t>Es gibt </a:t>
            </a:r>
            <a:r>
              <a:rPr lang="de-DE" sz="2400" dirty="0">
                <a:solidFill>
                  <a:srgbClr val="FFC000"/>
                </a:solidFill>
              </a:rPr>
              <a:t>3 Antwortmöglichkeiten</a:t>
            </a:r>
          </a:p>
          <a:p>
            <a:r>
              <a:rPr lang="de-DE" sz="2400" dirty="0"/>
              <a:t>Personen springen in das Feld mit der vermeintlich richtigen Antwort</a:t>
            </a:r>
          </a:p>
          <a:p>
            <a:r>
              <a:rPr lang="de-DE" sz="2400" b="0" i="0" dirty="0">
                <a:solidFill>
                  <a:srgbClr val="202122"/>
                </a:solidFill>
                <a:effectLst/>
              </a:rPr>
              <a:t>„1, 2 oder 3, letzte Chance… vorbei!“</a:t>
            </a:r>
          </a:p>
          <a:p>
            <a:r>
              <a:rPr lang="de-DE" sz="2400" b="0" i="0" dirty="0">
                <a:solidFill>
                  <a:srgbClr val="202122"/>
                </a:solidFill>
                <a:effectLst/>
              </a:rPr>
              <a:t>„Ob ihr wirklich richtig steht, seht ihr, wenn das Licht angeht.“</a:t>
            </a:r>
          </a:p>
          <a:p>
            <a:r>
              <a:rPr lang="de-DE" sz="2400" dirty="0">
                <a:solidFill>
                  <a:srgbClr val="202122"/>
                </a:solidFill>
              </a:rPr>
              <a:t>Personen im Feld mit der richtigen Antwort bekommen 1 Punkt für ihr Team</a:t>
            </a:r>
            <a:endParaRPr lang="de-DE" sz="2400" b="0" i="0" dirty="0">
              <a:solidFill>
                <a:srgbClr val="202122"/>
              </a:solidFill>
              <a:effectLst/>
            </a:endParaRPr>
          </a:p>
          <a:p>
            <a:endParaRPr lang="de-DE" sz="3600" b="0" i="0" dirty="0">
              <a:solidFill>
                <a:srgbClr val="202122"/>
              </a:solidFill>
              <a:effectLst/>
            </a:endParaRPr>
          </a:p>
          <a:p>
            <a:endParaRPr lang="de-DE" b="0" i="0" dirty="0">
              <a:solidFill>
                <a:srgbClr val="202122"/>
              </a:solidFill>
              <a:effectLst/>
            </a:endParaRPr>
          </a:p>
          <a:p>
            <a:endParaRPr lang="de-DE" dirty="0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99737A36-64A4-F25E-B265-ED6F8A2DAF6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35425" y="833102"/>
            <a:ext cx="3563216" cy="2668553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3DEC7E8A-1E15-BC84-8442-4F1CE68F372D}"/>
              </a:ext>
            </a:extLst>
          </p:cNvPr>
          <p:cNvSpPr txBox="1"/>
          <p:nvPr/>
        </p:nvSpPr>
        <p:spPr>
          <a:xfrm>
            <a:off x="7117843" y="3803417"/>
            <a:ext cx="2998379" cy="461665"/>
          </a:xfrm>
          <a:prstGeom prst="rect">
            <a:avLst/>
          </a:prstGeom>
          <a:noFill/>
          <a:effectLst>
            <a:glow rad="127000">
              <a:schemeClr val="accent1">
                <a:alpha val="93000"/>
              </a:schemeClr>
            </a:glow>
            <a:reflection stA="0" endPos="650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B050"/>
                </a:solidFill>
              </a:rPr>
              <a:t>    </a:t>
            </a:r>
            <a:r>
              <a:rPr lang="de-DE" sz="2400" dirty="0">
                <a:solidFill>
                  <a:srgbClr val="FFC000"/>
                </a:solidFill>
              </a:rPr>
              <a:t>1			2		  3</a:t>
            </a:r>
            <a:endParaRPr lang="de-DE" dirty="0">
              <a:solidFill>
                <a:srgbClr val="FFC000"/>
              </a:solidFill>
            </a:endParaRP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C3B4A0CF-2609-2AC7-AD28-7A43FFC3864B}"/>
              </a:ext>
            </a:extLst>
          </p:cNvPr>
          <p:cNvGrpSpPr/>
          <p:nvPr/>
        </p:nvGrpSpPr>
        <p:grpSpPr>
          <a:xfrm>
            <a:off x="7016833" y="3848986"/>
            <a:ext cx="3200400" cy="2445488"/>
            <a:chOff x="7031665" y="3615070"/>
            <a:chExt cx="3200400" cy="2445488"/>
          </a:xfrm>
        </p:grpSpPr>
        <p:cxnSp>
          <p:nvCxnSpPr>
            <p:cNvPr id="8" name="Gerader Verbinder 7">
              <a:extLst>
                <a:ext uri="{FF2B5EF4-FFF2-40B4-BE49-F238E27FC236}">
                  <a16:creationId xmlns:a16="http://schemas.microsoft.com/office/drawing/2014/main" id="{7FDD7DF0-8DC8-2AE5-008B-69A437BAB220}"/>
                </a:ext>
              </a:extLst>
            </p:cNvPr>
            <p:cNvCxnSpPr/>
            <p:nvPr/>
          </p:nvCxnSpPr>
          <p:spPr>
            <a:xfrm>
              <a:off x="7031665" y="3615070"/>
              <a:ext cx="0" cy="24454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r Verbinder 8">
              <a:extLst>
                <a:ext uri="{FF2B5EF4-FFF2-40B4-BE49-F238E27FC236}">
                  <a16:creationId xmlns:a16="http://schemas.microsoft.com/office/drawing/2014/main" id="{4B2C2A62-B265-209A-E794-E1E87FC2773E}"/>
                </a:ext>
              </a:extLst>
            </p:cNvPr>
            <p:cNvCxnSpPr/>
            <p:nvPr/>
          </p:nvCxnSpPr>
          <p:spPr>
            <a:xfrm>
              <a:off x="8048847" y="3615070"/>
              <a:ext cx="0" cy="24454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r Verbinder 9">
              <a:extLst>
                <a:ext uri="{FF2B5EF4-FFF2-40B4-BE49-F238E27FC236}">
                  <a16:creationId xmlns:a16="http://schemas.microsoft.com/office/drawing/2014/main" id="{8499B9B3-F5A0-0B38-D23F-2A00B131B7CC}"/>
                </a:ext>
              </a:extLst>
            </p:cNvPr>
            <p:cNvCxnSpPr/>
            <p:nvPr/>
          </p:nvCxnSpPr>
          <p:spPr>
            <a:xfrm>
              <a:off x="9154633" y="3615070"/>
              <a:ext cx="0" cy="24454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r Verbinder 10">
              <a:extLst>
                <a:ext uri="{FF2B5EF4-FFF2-40B4-BE49-F238E27FC236}">
                  <a16:creationId xmlns:a16="http://schemas.microsoft.com/office/drawing/2014/main" id="{FF402C18-C5EB-48F6-0AB1-9F7F3714890F}"/>
                </a:ext>
              </a:extLst>
            </p:cNvPr>
            <p:cNvCxnSpPr/>
            <p:nvPr/>
          </p:nvCxnSpPr>
          <p:spPr>
            <a:xfrm>
              <a:off x="10232065" y="3615070"/>
              <a:ext cx="0" cy="24454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r Verbinder 14">
              <a:extLst>
                <a:ext uri="{FF2B5EF4-FFF2-40B4-BE49-F238E27FC236}">
                  <a16:creationId xmlns:a16="http://schemas.microsoft.com/office/drawing/2014/main" id="{C51A34B6-E3ED-AAD7-5841-502618133B55}"/>
                </a:ext>
              </a:extLst>
            </p:cNvPr>
            <p:cNvCxnSpPr/>
            <p:nvPr/>
          </p:nvCxnSpPr>
          <p:spPr>
            <a:xfrm>
              <a:off x="7031665" y="3615070"/>
              <a:ext cx="3200400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Gerader Verbinder 16">
              <a:extLst>
                <a:ext uri="{FF2B5EF4-FFF2-40B4-BE49-F238E27FC236}">
                  <a16:creationId xmlns:a16="http://schemas.microsoft.com/office/drawing/2014/main" id="{991CD111-1BC9-F7EF-D87E-891EE98EC0AA}"/>
                </a:ext>
              </a:extLst>
            </p:cNvPr>
            <p:cNvCxnSpPr/>
            <p:nvPr/>
          </p:nvCxnSpPr>
          <p:spPr>
            <a:xfrm>
              <a:off x="7031665" y="6060558"/>
              <a:ext cx="32004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Grafik 21">
            <a:extLst>
              <a:ext uri="{FF2B5EF4-FFF2-40B4-BE49-F238E27FC236}">
                <a16:creationId xmlns:a16="http://schemas.microsoft.com/office/drawing/2014/main" id="{97627402-EE29-658D-9DBC-8A630412E6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357" t="5173" r="31566" b="5464"/>
          <a:stretch/>
        </p:blipFill>
        <p:spPr>
          <a:xfrm>
            <a:off x="7095264" y="4398787"/>
            <a:ext cx="442562" cy="1166615"/>
          </a:xfrm>
          <a:prstGeom prst="ellipse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AFD577FC-D714-B8B9-1CBB-C3C27D63D0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357" t="5173" r="31566" b="5464"/>
          <a:stretch/>
        </p:blipFill>
        <p:spPr>
          <a:xfrm>
            <a:off x="8112445" y="4310651"/>
            <a:ext cx="442562" cy="1166615"/>
          </a:xfrm>
          <a:prstGeom prst="ellipse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D5791F8C-70E6-6B89-B755-868CAC9A11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357" t="5173" r="31566" b="5464"/>
          <a:stretch/>
        </p:blipFill>
        <p:spPr>
          <a:xfrm>
            <a:off x="7529953" y="4904518"/>
            <a:ext cx="442562" cy="1166615"/>
          </a:xfrm>
          <a:prstGeom prst="ellipse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A788B21A-F33B-E689-507B-451E2FE9AF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357" t="5173" r="31566" b="5464"/>
          <a:stretch/>
        </p:blipFill>
        <p:spPr>
          <a:xfrm>
            <a:off x="9469215" y="4447375"/>
            <a:ext cx="442562" cy="1166615"/>
          </a:xfrm>
          <a:prstGeom prst="ellipse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03C27E95-C72E-417A-1EBA-284419B1A2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357" t="5173" r="31566" b="5464"/>
          <a:stretch/>
        </p:blipFill>
        <p:spPr>
          <a:xfrm>
            <a:off x="8659830" y="4178983"/>
            <a:ext cx="442562" cy="1166615"/>
          </a:xfrm>
          <a:prstGeom prst="ellipse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D25B6BE2-A490-8B4E-5FFE-572F13E03F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357" t="5173" r="31566" b="5464"/>
          <a:stretch/>
        </p:blipFill>
        <p:spPr>
          <a:xfrm>
            <a:off x="8460337" y="5278661"/>
            <a:ext cx="374008" cy="985903"/>
          </a:xfrm>
          <a:prstGeom prst="ellipse">
            <a:avLst/>
          </a:prstGeom>
        </p:spPr>
      </p:pic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BD3A1433-1D95-3377-B1C5-75B5DF993D53}"/>
              </a:ext>
            </a:extLst>
          </p:cNvPr>
          <p:cNvGrpSpPr/>
          <p:nvPr/>
        </p:nvGrpSpPr>
        <p:grpSpPr>
          <a:xfrm>
            <a:off x="7354970" y="1188184"/>
            <a:ext cx="2556808" cy="2585323"/>
            <a:chOff x="7354970" y="1188184"/>
            <a:chExt cx="2556808" cy="2585323"/>
          </a:xfrm>
        </p:grpSpPr>
        <p:pic>
          <p:nvPicPr>
            <p:cNvPr id="27" name="Grafik 26" descr="Ein Bild, das Logo, Schrift, Grafiken, Symbol enthält.&#10;&#10;Automatisch generierte Beschreibung">
              <a:extLst>
                <a:ext uri="{FF2B5EF4-FFF2-40B4-BE49-F238E27FC236}">
                  <a16:creationId xmlns:a16="http://schemas.microsoft.com/office/drawing/2014/main" id="{BE010838-3A16-2D3F-C25A-7DB9BAA67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78680" y="1198141"/>
              <a:ext cx="633098" cy="402651"/>
            </a:xfrm>
            <a:prstGeom prst="rect">
              <a:avLst/>
            </a:prstGeom>
          </p:spPr>
        </p:pic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07BBA85D-3627-5C8D-9798-1EBB2C505615}"/>
                </a:ext>
              </a:extLst>
            </p:cNvPr>
            <p:cNvSpPr txBox="1"/>
            <p:nvPr/>
          </p:nvSpPr>
          <p:spPr>
            <a:xfrm>
              <a:off x="7354970" y="1188184"/>
              <a:ext cx="2400073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Frage</a:t>
              </a:r>
            </a:p>
            <a:p>
              <a:endParaRPr lang="de-DE" dirty="0"/>
            </a:p>
            <a:p>
              <a:r>
                <a:rPr lang="de-DE" dirty="0"/>
                <a:t>Antwortmöglichkeit 1</a:t>
              </a:r>
            </a:p>
            <a:p>
              <a:endParaRPr lang="de-DE" dirty="0"/>
            </a:p>
            <a:p>
              <a:r>
                <a:rPr lang="de-DE" dirty="0"/>
                <a:t>Antwortmöglichkeit 2</a:t>
              </a:r>
            </a:p>
            <a:p>
              <a:endParaRPr lang="de-DE" dirty="0"/>
            </a:p>
            <a:p>
              <a:r>
                <a:rPr lang="de-DE" dirty="0"/>
                <a:t>Antwortmöglichkeit 3</a:t>
              </a:r>
            </a:p>
            <a:p>
              <a:endParaRPr lang="de-DE" dirty="0"/>
            </a:p>
            <a:p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2224239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id="{2CC5C9F8-434C-F51F-752A-B5E9F480CCA8}"/>
              </a:ext>
            </a:extLst>
          </p:cNvPr>
          <p:cNvCxnSpPr>
            <a:cxnSpLocks/>
          </p:cNvCxnSpPr>
          <p:nvPr/>
        </p:nvCxnSpPr>
        <p:spPr>
          <a:xfrm flipH="1">
            <a:off x="1114191" y="4365649"/>
            <a:ext cx="6670909" cy="1431901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Gruppieren 102">
            <a:extLst>
              <a:ext uri="{FF2B5EF4-FFF2-40B4-BE49-F238E27FC236}">
                <a16:creationId xmlns:a16="http://schemas.microsoft.com/office/drawing/2014/main" id="{1C82EF5E-3C87-F7A3-1823-4023FB3DABBD}"/>
              </a:ext>
            </a:extLst>
          </p:cNvPr>
          <p:cNvGrpSpPr/>
          <p:nvPr/>
        </p:nvGrpSpPr>
        <p:grpSpPr>
          <a:xfrm>
            <a:off x="3913051" y="5316751"/>
            <a:ext cx="349612" cy="937999"/>
            <a:chOff x="6459922" y="5022938"/>
            <a:chExt cx="473076" cy="1208867"/>
          </a:xfrm>
        </p:grpSpPr>
        <p:pic>
          <p:nvPicPr>
            <p:cNvPr id="99" name="Grafik 98">
              <a:extLst>
                <a:ext uri="{FF2B5EF4-FFF2-40B4-BE49-F238E27FC236}">
                  <a16:creationId xmlns:a16="http://schemas.microsoft.com/office/drawing/2014/main" id="{A22356B1-2584-65DA-4583-922B240199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1360" t="3258" r="30992" b="6344"/>
            <a:stretch/>
          </p:blipFill>
          <p:spPr>
            <a:xfrm>
              <a:off x="6459922" y="5022938"/>
              <a:ext cx="473076" cy="1208867"/>
            </a:xfrm>
            <a:prstGeom prst="rect">
              <a:avLst/>
            </a:prstGeom>
            <a:ln>
              <a:noFill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98" name="Grafik 97">
              <a:extLst>
                <a:ext uri="{FF2B5EF4-FFF2-40B4-BE49-F238E27FC236}">
                  <a16:creationId xmlns:a16="http://schemas.microsoft.com/office/drawing/2014/main" id="{57282E7A-63E1-26D7-04D4-B752158899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85000"/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4000"/>
                      </a14:imgEffect>
                      <a14:imgEffect>
                        <a14:brightnessContrast bright="2000" contrast="4000"/>
                      </a14:imgEffect>
                    </a14:imgLayer>
                  </a14:imgProps>
                </a:ext>
              </a:extLst>
            </a:blip>
            <a:srcRect l="16561" t="21879" r="17872" b="24882"/>
            <a:stretch/>
          </p:blipFill>
          <p:spPr>
            <a:xfrm>
              <a:off x="6559245" y="5054192"/>
              <a:ext cx="243489" cy="180869"/>
            </a:xfrm>
            <a:prstGeom prst="flowChartDocument">
              <a:avLst/>
            </a:prstGeom>
            <a:noFill/>
          </p:spPr>
        </p:pic>
      </p:grpSp>
      <p:grpSp>
        <p:nvGrpSpPr>
          <p:cNvPr id="108" name="Gruppieren 107">
            <a:extLst>
              <a:ext uri="{FF2B5EF4-FFF2-40B4-BE49-F238E27FC236}">
                <a16:creationId xmlns:a16="http://schemas.microsoft.com/office/drawing/2014/main" id="{8513407E-4796-5F91-FF67-C7067CD222C8}"/>
              </a:ext>
            </a:extLst>
          </p:cNvPr>
          <p:cNvGrpSpPr/>
          <p:nvPr/>
        </p:nvGrpSpPr>
        <p:grpSpPr>
          <a:xfrm>
            <a:off x="3202992" y="5351428"/>
            <a:ext cx="422745" cy="937999"/>
            <a:chOff x="6417231" y="5022938"/>
            <a:chExt cx="538709" cy="1248134"/>
          </a:xfrm>
        </p:grpSpPr>
        <p:pic>
          <p:nvPicPr>
            <p:cNvPr id="109" name="Grafik 108">
              <a:extLst>
                <a:ext uri="{FF2B5EF4-FFF2-40B4-BE49-F238E27FC236}">
                  <a16:creationId xmlns:a16="http://schemas.microsoft.com/office/drawing/2014/main" id="{6D5204FB-1BA0-8FA9-BE8F-9789590BC6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7963" t="3259" r="29166" b="3408"/>
            <a:stretch/>
          </p:blipFill>
          <p:spPr>
            <a:xfrm>
              <a:off x="6417231" y="5022938"/>
              <a:ext cx="538709" cy="1248134"/>
            </a:xfrm>
            <a:prstGeom prst="rect">
              <a:avLst/>
            </a:prstGeom>
            <a:ln>
              <a:noFill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110" name="Grafik 109">
              <a:extLst>
                <a:ext uri="{FF2B5EF4-FFF2-40B4-BE49-F238E27FC236}">
                  <a16:creationId xmlns:a16="http://schemas.microsoft.com/office/drawing/2014/main" id="{CDD29663-0CC0-2AE4-8501-3FA596E46D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85000"/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4000"/>
                      </a14:imgEffect>
                      <a14:imgEffect>
                        <a14:brightnessContrast bright="2000" contrast="4000"/>
                      </a14:imgEffect>
                    </a14:imgLayer>
                  </a14:imgProps>
                </a:ext>
              </a:extLst>
            </a:blip>
            <a:srcRect l="16561" t="21879" r="17872" b="24882"/>
            <a:stretch/>
          </p:blipFill>
          <p:spPr>
            <a:xfrm>
              <a:off x="6559245" y="5054192"/>
              <a:ext cx="243489" cy="180869"/>
            </a:xfrm>
            <a:prstGeom prst="flowChartDocument">
              <a:avLst/>
            </a:prstGeom>
            <a:noFill/>
          </p:spPr>
        </p:pic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437F6525-8DCD-41BE-1B99-F85D1E310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800" dirty="0"/>
              <a:t>Technisches Konzept</a:t>
            </a:r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0F0CB72D-0DA1-0FC1-21DD-6E2B93CF34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5609722" y="2172997"/>
            <a:ext cx="887265" cy="887265"/>
          </a:xfrm>
          <a:prstGeom prst="rect">
            <a:avLst/>
          </a:prstGeom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0AF32874-A11C-54B5-5067-2B99FE301BDD}"/>
              </a:ext>
            </a:extLst>
          </p:cNvPr>
          <p:cNvGrpSpPr/>
          <p:nvPr/>
        </p:nvGrpSpPr>
        <p:grpSpPr>
          <a:xfrm>
            <a:off x="8088519" y="2082994"/>
            <a:ext cx="1470837" cy="1120980"/>
            <a:chOff x="1729562" y="2242159"/>
            <a:chExt cx="1496717" cy="1107767"/>
          </a:xfrm>
        </p:grpSpPr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9515297F-AD47-0E75-5696-DAA6CA442C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613" t="7900" r="6038" b="5791"/>
            <a:stretch/>
          </p:blipFill>
          <p:spPr>
            <a:xfrm>
              <a:off x="1729562" y="2242159"/>
              <a:ext cx="1496717" cy="1107767"/>
            </a:xfrm>
            <a:prstGeom prst="rect">
              <a:avLst/>
            </a:prstGeom>
          </p:spPr>
        </p:pic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515FDA77-56E7-AE06-41A7-2DD701BD8ACD}"/>
                </a:ext>
              </a:extLst>
            </p:cNvPr>
            <p:cNvSpPr txBox="1"/>
            <p:nvPr/>
          </p:nvSpPr>
          <p:spPr>
            <a:xfrm>
              <a:off x="1983179" y="2470068"/>
              <a:ext cx="9559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dirty="0"/>
                <a:t>Frontend</a:t>
              </a:r>
            </a:p>
          </p:txBody>
        </p:sp>
      </p:grp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2E8ECE81-DA46-24AC-1A44-5CED998FFDCC}"/>
              </a:ext>
            </a:extLst>
          </p:cNvPr>
          <p:cNvGrpSpPr/>
          <p:nvPr/>
        </p:nvGrpSpPr>
        <p:grpSpPr>
          <a:xfrm>
            <a:off x="2486025" y="2095723"/>
            <a:ext cx="1470837" cy="1120980"/>
            <a:chOff x="1729562" y="2242159"/>
            <a:chExt cx="1496717" cy="1107767"/>
          </a:xfrm>
        </p:grpSpPr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7A801C43-2B1A-D201-B8F8-FB9FBF8595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613" t="7900" r="6038" b="5791"/>
            <a:stretch/>
          </p:blipFill>
          <p:spPr>
            <a:xfrm>
              <a:off x="1729562" y="2242159"/>
              <a:ext cx="1496717" cy="1107767"/>
            </a:xfrm>
            <a:prstGeom prst="rect">
              <a:avLst/>
            </a:prstGeom>
          </p:spPr>
        </p:pic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697D1A08-D9D0-109E-E5F2-AC7F9642CDA0}"/>
                </a:ext>
              </a:extLst>
            </p:cNvPr>
            <p:cNvSpPr txBox="1"/>
            <p:nvPr/>
          </p:nvSpPr>
          <p:spPr>
            <a:xfrm>
              <a:off x="1983179" y="2470068"/>
              <a:ext cx="9559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dirty="0"/>
                <a:t>Backend</a:t>
              </a:r>
            </a:p>
          </p:txBody>
        </p:sp>
      </p:grpSp>
      <p:sp>
        <p:nvSpPr>
          <p:cNvPr id="17" name="Textfeld 16">
            <a:extLst>
              <a:ext uri="{FF2B5EF4-FFF2-40B4-BE49-F238E27FC236}">
                <a16:creationId xmlns:a16="http://schemas.microsoft.com/office/drawing/2014/main" id="{E094B27E-5628-C3A1-AEEA-B8BA4D13A18D}"/>
              </a:ext>
            </a:extLst>
          </p:cNvPr>
          <p:cNvSpPr txBox="1"/>
          <p:nvPr/>
        </p:nvSpPr>
        <p:spPr>
          <a:xfrm>
            <a:off x="5661181" y="2916811"/>
            <a:ext cx="835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Router</a:t>
            </a:r>
          </a:p>
        </p:txBody>
      </p: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000B4842-3D41-203A-902F-A076A78230B3}"/>
              </a:ext>
            </a:extLst>
          </p:cNvPr>
          <p:cNvCxnSpPr>
            <a:cxnSpLocks/>
          </p:cNvCxnSpPr>
          <p:nvPr/>
        </p:nvCxnSpPr>
        <p:spPr>
          <a:xfrm>
            <a:off x="969183" y="4316265"/>
            <a:ext cx="0" cy="200198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Gerader Verbinder 26">
            <a:extLst>
              <a:ext uri="{FF2B5EF4-FFF2-40B4-BE49-F238E27FC236}">
                <a16:creationId xmlns:a16="http://schemas.microsoft.com/office/drawing/2014/main" id="{5D30640B-8A01-8D9E-B9F4-933BE34F4C3C}"/>
              </a:ext>
            </a:extLst>
          </p:cNvPr>
          <p:cNvCxnSpPr>
            <a:cxnSpLocks/>
          </p:cNvCxnSpPr>
          <p:nvPr/>
        </p:nvCxnSpPr>
        <p:spPr>
          <a:xfrm flipH="1">
            <a:off x="1132812" y="4023635"/>
            <a:ext cx="6652288" cy="316614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id="{8F7D5500-93E3-1AF2-40AF-B535210CAA0F}"/>
              </a:ext>
            </a:extLst>
          </p:cNvPr>
          <p:cNvCxnSpPr>
            <a:cxnSpLocks/>
          </p:cNvCxnSpPr>
          <p:nvPr/>
        </p:nvCxnSpPr>
        <p:spPr>
          <a:xfrm flipV="1">
            <a:off x="969183" y="6254750"/>
            <a:ext cx="7844617" cy="6350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5" name="Gruppieren 84">
            <a:extLst>
              <a:ext uri="{FF2B5EF4-FFF2-40B4-BE49-F238E27FC236}">
                <a16:creationId xmlns:a16="http://schemas.microsoft.com/office/drawing/2014/main" id="{ADF38B55-733B-8E06-2EFB-264E1B795682}"/>
              </a:ext>
            </a:extLst>
          </p:cNvPr>
          <p:cNvGrpSpPr/>
          <p:nvPr/>
        </p:nvGrpSpPr>
        <p:grpSpPr>
          <a:xfrm>
            <a:off x="903356" y="2009810"/>
            <a:ext cx="1200856" cy="1051150"/>
            <a:chOff x="903356" y="2009810"/>
            <a:chExt cx="1200856" cy="1051150"/>
          </a:xfrm>
        </p:grpSpPr>
        <p:pic>
          <p:nvPicPr>
            <p:cNvPr id="47" name="Grafik 46">
              <a:extLst>
                <a:ext uri="{FF2B5EF4-FFF2-40B4-BE49-F238E27FC236}">
                  <a16:creationId xmlns:a16="http://schemas.microsoft.com/office/drawing/2014/main" id="{45266698-8BD0-BF5A-811F-F66749A581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32310" y="2295584"/>
              <a:ext cx="744087" cy="765376"/>
            </a:xfrm>
            <a:prstGeom prst="rect">
              <a:avLst/>
            </a:prstGeom>
          </p:spPr>
        </p:pic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1C25EF50-EFE0-FA2F-05AA-3F6EEA9A748D}"/>
                </a:ext>
              </a:extLst>
            </p:cNvPr>
            <p:cNvSpPr txBox="1"/>
            <p:nvPr/>
          </p:nvSpPr>
          <p:spPr>
            <a:xfrm>
              <a:off x="903356" y="2009810"/>
              <a:ext cx="12008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dirty="0"/>
                <a:t>  Datenbank</a:t>
              </a:r>
            </a:p>
          </p:txBody>
        </p:sp>
      </p:grpSp>
      <p:cxnSp>
        <p:nvCxnSpPr>
          <p:cNvPr id="51" name="Gerade Verbindung mit Pfeil 50">
            <a:extLst>
              <a:ext uri="{FF2B5EF4-FFF2-40B4-BE49-F238E27FC236}">
                <a16:creationId xmlns:a16="http://schemas.microsoft.com/office/drawing/2014/main" id="{4374DE6C-14A4-12CC-024D-8A32EE9E60DF}"/>
              </a:ext>
            </a:extLst>
          </p:cNvPr>
          <p:cNvCxnSpPr>
            <a:cxnSpLocks/>
          </p:cNvCxnSpPr>
          <p:nvPr/>
        </p:nvCxnSpPr>
        <p:spPr>
          <a:xfrm>
            <a:off x="1972288" y="2628609"/>
            <a:ext cx="57919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3" name="Gerade Verbindung mit Pfeil 52">
            <a:extLst>
              <a:ext uri="{FF2B5EF4-FFF2-40B4-BE49-F238E27FC236}">
                <a16:creationId xmlns:a16="http://schemas.microsoft.com/office/drawing/2014/main" id="{A29A59A9-E1FF-5311-5A4B-F677710DCD68}"/>
              </a:ext>
            </a:extLst>
          </p:cNvPr>
          <p:cNvCxnSpPr/>
          <p:nvPr/>
        </p:nvCxnSpPr>
        <p:spPr>
          <a:xfrm>
            <a:off x="6614138" y="2643484"/>
            <a:ext cx="152154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4" name="Gerade Verbindung mit Pfeil 53">
            <a:extLst>
              <a:ext uri="{FF2B5EF4-FFF2-40B4-BE49-F238E27FC236}">
                <a16:creationId xmlns:a16="http://schemas.microsoft.com/office/drawing/2014/main" id="{73A93475-3389-4B51-E8AC-B73F17841007}"/>
              </a:ext>
            </a:extLst>
          </p:cNvPr>
          <p:cNvCxnSpPr/>
          <p:nvPr/>
        </p:nvCxnSpPr>
        <p:spPr>
          <a:xfrm>
            <a:off x="3914809" y="2635499"/>
            <a:ext cx="152154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6" name="Verbinder: gewinkelt 65">
            <a:extLst>
              <a:ext uri="{FF2B5EF4-FFF2-40B4-BE49-F238E27FC236}">
                <a16:creationId xmlns:a16="http://schemas.microsoft.com/office/drawing/2014/main" id="{9096B522-D90E-AB48-F2C6-8FA256375F68}"/>
              </a:ext>
            </a:extLst>
          </p:cNvPr>
          <p:cNvCxnSpPr>
            <a:cxnSpLocks/>
          </p:cNvCxnSpPr>
          <p:nvPr/>
        </p:nvCxnSpPr>
        <p:spPr>
          <a:xfrm rot="10800000" flipV="1">
            <a:off x="2088814" y="3246611"/>
            <a:ext cx="1116160" cy="456997"/>
          </a:xfrm>
          <a:prstGeom prst="bentConnector3">
            <a:avLst>
              <a:gd name="adj1" fmla="val -65"/>
            </a:avLst>
          </a:prstGeom>
          <a:ln w="12700">
            <a:solidFill>
              <a:schemeClr val="accent6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uppieren 81">
            <a:extLst>
              <a:ext uri="{FF2B5EF4-FFF2-40B4-BE49-F238E27FC236}">
                <a16:creationId xmlns:a16="http://schemas.microsoft.com/office/drawing/2014/main" id="{2FB524BB-1E41-848E-B9FF-D8E2A9C097B7}"/>
              </a:ext>
            </a:extLst>
          </p:cNvPr>
          <p:cNvGrpSpPr/>
          <p:nvPr/>
        </p:nvGrpSpPr>
        <p:grpSpPr>
          <a:xfrm>
            <a:off x="7839792" y="3489285"/>
            <a:ext cx="1221601" cy="1068701"/>
            <a:chOff x="7839792" y="3489285"/>
            <a:chExt cx="1221601" cy="1068701"/>
          </a:xfrm>
        </p:grpSpPr>
        <p:pic>
          <p:nvPicPr>
            <p:cNvPr id="25" name="Grafik 24">
              <a:extLst>
                <a:ext uri="{FF2B5EF4-FFF2-40B4-BE49-F238E27FC236}">
                  <a16:creationId xmlns:a16="http://schemas.microsoft.com/office/drawing/2014/main" id="{2EF2E5E1-E983-F10F-239F-F4F37DB691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4417" t="7670" r="38303" b="19949"/>
            <a:stretch/>
          </p:blipFill>
          <p:spPr>
            <a:xfrm flipH="1">
              <a:off x="7839792" y="3489285"/>
              <a:ext cx="1221601" cy="1068701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</p:pic>
        <p:sp>
          <p:nvSpPr>
            <p:cNvPr id="81" name="Textfeld 80">
              <a:extLst>
                <a:ext uri="{FF2B5EF4-FFF2-40B4-BE49-F238E27FC236}">
                  <a16:creationId xmlns:a16="http://schemas.microsoft.com/office/drawing/2014/main" id="{617FD415-E3B0-6297-C5A2-36884FBD076D}"/>
                </a:ext>
              </a:extLst>
            </p:cNvPr>
            <p:cNvSpPr txBox="1"/>
            <p:nvPr/>
          </p:nvSpPr>
          <p:spPr>
            <a:xfrm>
              <a:off x="8003420" y="4012113"/>
              <a:ext cx="8623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dirty="0"/>
                <a:t>Beamer</a:t>
              </a:r>
            </a:p>
          </p:txBody>
        </p:sp>
      </p:grpSp>
      <p:grpSp>
        <p:nvGrpSpPr>
          <p:cNvPr id="84" name="Gruppieren 83">
            <a:extLst>
              <a:ext uri="{FF2B5EF4-FFF2-40B4-BE49-F238E27FC236}">
                <a16:creationId xmlns:a16="http://schemas.microsoft.com/office/drawing/2014/main" id="{C40CB532-A6EB-BCE1-03AD-F46D31768834}"/>
              </a:ext>
            </a:extLst>
          </p:cNvPr>
          <p:cNvGrpSpPr/>
          <p:nvPr/>
        </p:nvGrpSpPr>
        <p:grpSpPr>
          <a:xfrm>
            <a:off x="1006392" y="3230224"/>
            <a:ext cx="1055075" cy="1035241"/>
            <a:chOff x="1006392" y="3230224"/>
            <a:chExt cx="1055075" cy="1035241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93ED635D-6771-339E-A6C7-4CB19FC3B4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1844" t="7403" r="15091" b="13298"/>
            <a:stretch/>
          </p:blipFill>
          <p:spPr>
            <a:xfrm flipH="1">
              <a:off x="1006392" y="3503465"/>
              <a:ext cx="1055075" cy="762000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</p:pic>
        <p:sp>
          <p:nvSpPr>
            <p:cNvPr id="83" name="Textfeld 82">
              <a:extLst>
                <a:ext uri="{FF2B5EF4-FFF2-40B4-BE49-F238E27FC236}">
                  <a16:creationId xmlns:a16="http://schemas.microsoft.com/office/drawing/2014/main" id="{11545EA7-D9B9-7725-BCFD-64C8567C6D5B}"/>
                </a:ext>
              </a:extLst>
            </p:cNvPr>
            <p:cNvSpPr txBox="1"/>
            <p:nvPr/>
          </p:nvSpPr>
          <p:spPr>
            <a:xfrm>
              <a:off x="1114191" y="3230224"/>
              <a:ext cx="8394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dirty="0"/>
                <a:t>Kamera</a:t>
              </a:r>
            </a:p>
          </p:txBody>
        </p:sp>
      </p:grpSp>
      <p:cxnSp>
        <p:nvCxnSpPr>
          <p:cNvPr id="95" name="Gerader Verbinder 94">
            <a:extLst>
              <a:ext uri="{FF2B5EF4-FFF2-40B4-BE49-F238E27FC236}">
                <a16:creationId xmlns:a16="http://schemas.microsoft.com/office/drawing/2014/main" id="{53935E29-D33F-A833-63DC-40C3D9837B08}"/>
              </a:ext>
            </a:extLst>
          </p:cNvPr>
          <p:cNvCxnSpPr>
            <a:cxnSpLocks/>
          </p:cNvCxnSpPr>
          <p:nvPr/>
        </p:nvCxnSpPr>
        <p:spPr>
          <a:xfrm>
            <a:off x="1885793" y="4240773"/>
            <a:ext cx="1124107" cy="1988577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Gruppieren 103">
            <a:extLst>
              <a:ext uri="{FF2B5EF4-FFF2-40B4-BE49-F238E27FC236}">
                <a16:creationId xmlns:a16="http://schemas.microsoft.com/office/drawing/2014/main" id="{BAAFFC56-9D0E-4902-2B2D-661C08405844}"/>
              </a:ext>
            </a:extLst>
          </p:cNvPr>
          <p:cNvGrpSpPr/>
          <p:nvPr/>
        </p:nvGrpSpPr>
        <p:grpSpPr>
          <a:xfrm>
            <a:off x="4528888" y="5296006"/>
            <a:ext cx="309562" cy="979487"/>
            <a:chOff x="6456694" y="5022938"/>
            <a:chExt cx="474662" cy="1216453"/>
          </a:xfrm>
        </p:grpSpPr>
        <p:pic>
          <p:nvPicPr>
            <p:cNvPr id="105" name="Grafik 104">
              <a:extLst>
                <a:ext uri="{FF2B5EF4-FFF2-40B4-BE49-F238E27FC236}">
                  <a16:creationId xmlns:a16="http://schemas.microsoft.com/office/drawing/2014/main" id="{2AB188BF-18D2-D490-4BEC-91F656A966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1103" t="3259" r="31123" b="5777"/>
            <a:stretch/>
          </p:blipFill>
          <p:spPr>
            <a:xfrm>
              <a:off x="6456694" y="5022938"/>
              <a:ext cx="474662" cy="1216453"/>
            </a:xfrm>
            <a:prstGeom prst="rect">
              <a:avLst/>
            </a:prstGeom>
            <a:ln>
              <a:noFill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106" name="Grafik 105">
              <a:extLst>
                <a:ext uri="{FF2B5EF4-FFF2-40B4-BE49-F238E27FC236}">
                  <a16:creationId xmlns:a16="http://schemas.microsoft.com/office/drawing/2014/main" id="{EAB3963F-1D95-480C-4B8F-543BCADABB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8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4000"/>
                      </a14:imgEffect>
                      <a14:imgEffect>
                        <a14:brightnessContrast bright="2000" contrast="4000"/>
                      </a14:imgEffect>
                    </a14:imgLayer>
                  </a14:imgProps>
                </a:ext>
              </a:extLst>
            </a:blip>
            <a:srcRect l="16561" t="21879" r="17872" b="24882"/>
            <a:stretch/>
          </p:blipFill>
          <p:spPr>
            <a:xfrm>
              <a:off x="6559245" y="5054192"/>
              <a:ext cx="243489" cy="180869"/>
            </a:xfrm>
            <a:prstGeom prst="flowChartDocument">
              <a:avLst/>
            </a:prstGeom>
            <a:noFill/>
          </p:spPr>
        </p:pic>
      </p:grpSp>
      <p:cxnSp>
        <p:nvCxnSpPr>
          <p:cNvPr id="58" name="Gerade Verbindung mit Pfeil 57">
            <a:extLst>
              <a:ext uri="{FF2B5EF4-FFF2-40B4-BE49-F238E27FC236}">
                <a16:creationId xmlns:a16="http://schemas.microsoft.com/office/drawing/2014/main" id="{2D085865-8DB8-C4D5-2C65-CA1DB827BD64}"/>
              </a:ext>
            </a:extLst>
          </p:cNvPr>
          <p:cNvCxnSpPr>
            <a:cxnSpLocks/>
          </p:cNvCxnSpPr>
          <p:nvPr/>
        </p:nvCxnSpPr>
        <p:spPr>
          <a:xfrm flipV="1">
            <a:off x="8840424" y="3227561"/>
            <a:ext cx="0" cy="595139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1" name="Gerader Verbinder 90">
            <a:extLst>
              <a:ext uri="{FF2B5EF4-FFF2-40B4-BE49-F238E27FC236}">
                <a16:creationId xmlns:a16="http://schemas.microsoft.com/office/drawing/2014/main" id="{96060784-FA84-2BBA-1F77-18A153F222BB}"/>
              </a:ext>
            </a:extLst>
          </p:cNvPr>
          <p:cNvCxnSpPr>
            <a:cxnSpLocks/>
          </p:cNvCxnSpPr>
          <p:nvPr/>
        </p:nvCxnSpPr>
        <p:spPr>
          <a:xfrm>
            <a:off x="1953651" y="4091558"/>
            <a:ext cx="5210631" cy="2137792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1250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401939-041B-9C4E-CFD3-C3E6A135A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Full-Stack Development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5B355AD-EE50-9116-7731-C4FEE0E407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43715"/>
            <a:ext cx="2604978" cy="4351338"/>
          </a:xfrm>
        </p:spPr>
        <p:txBody>
          <a:bodyPr/>
          <a:lstStyle/>
          <a:p>
            <a:pPr marL="0" indent="0">
              <a:buNone/>
            </a:pPr>
            <a:r>
              <a:rPr lang="de-DE" sz="3200" u="sng" dirty="0"/>
              <a:t>Frontend</a:t>
            </a:r>
          </a:p>
          <a:p>
            <a:r>
              <a:rPr lang="de-DE" sz="2000" dirty="0"/>
              <a:t>Frontend Language</a:t>
            </a:r>
          </a:p>
          <a:p>
            <a:pPr lvl="1"/>
            <a:r>
              <a:rPr lang="de-DE" sz="1600" dirty="0"/>
              <a:t>HMTL</a:t>
            </a:r>
          </a:p>
          <a:p>
            <a:pPr lvl="1"/>
            <a:r>
              <a:rPr lang="de-DE" sz="1600" dirty="0"/>
              <a:t>CSS</a:t>
            </a:r>
          </a:p>
          <a:p>
            <a:pPr lvl="1"/>
            <a:r>
              <a:rPr lang="de-DE" sz="1600" dirty="0"/>
              <a:t>JavaScript</a:t>
            </a:r>
          </a:p>
          <a:p>
            <a:r>
              <a:rPr lang="de-DE" sz="2000" dirty="0"/>
              <a:t>Frontend Framework</a:t>
            </a:r>
          </a:p>
          <a:p>
            <a:pPr lvl="1"/>
            <a:r>
              <a:rPr lang="de-DE" sz="1600" dirty="0"/>
              <a:t>React</a:t>
            </a:r>
          </a:p>
          <a:p>
            <a:endParaRPr lang="de-DE" sz="1800" u="sng" dirty="0"/>
          </a:p>
          <a:p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ECB171D-B605-8105-8B23-69FB97148D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43178" y="1843715"/>
            <a:ext cx="2518147" cy="4351338"/>
          </a:xfrm>
        </p:spPr>
        <p:txBody>
          <a:bodyPr/>
          <a:lstStyle/>
          <a:p>
            <a:pPr marL="0" indent="0">
              <a:buNone/>
            </a:pPr>
            <a:r>
              <a:rPr lang="de-DE" sz="3200" u="sng" dirty="0"/>
              <a:t>Backend</a:t>
            </a:r>
          </a:p>
          <a:p>
            <a:r>
              <a:rPr lang="de-DE" sz="2000" dirty="0"/>
              <a:t>Backend Language</a:t>
            </a:r>
          </a:p>
          <a:p>
            <a:pPr lvl="1"/>
            <a:r>
              <a:rPr lang="de-DE" sz="1600" dirty="0"/>
              <a:t> Python</a:t>
            </a:r>
          </a:p>
          <a:p>
            <a:pPr lvl="2"/>
            <a:r>
              <a:rPr lang="de-DE" sz="1200" dirty="0"/>
              <a:t>Datenanalyse: Pandas,  Numpy </a:t>
            </a:r>
          </a:p>
          <a:p>
            <a:pPr lvl="2"/>
            <a:r>
              <a:rPr lang="de-DE" sz="1200" dirty="0"/>
              <a:t>Kamera: </a:t>
            </a:r>
            <a:r>
              <a:rPr lang="de-DE" sz="1200" dirty="0" err="1"/>
              <a:t>OpenCV</a:t>
            </a:r>
            <a:r>
              <a:rPr lang="de-DE" sz="1200" dirty="0"/>
              <a:t> (Computer Vision)</a:t>
            </a:r>
          </a:p>
          <a:p>
            <a:r>
              <a:rPr lang="de-DE" sz="2000" dirty="0"/>
              <a:t>Backend Framework</a:t>
            </a:r>
          </a:p>
          <a:p>
            <a:pPr lvl="1"/>
            <a:r>
              <a:rPr lang="de-DE" sz="1600" dirty="0"/>
              <a:t>Flask</a:t>
            </a:r>
          </a:p>
        </p:txBody>
      </p:sp>
      <p:sp>
        <p:nvSpPr>
          <p:cNvPr id="5" name="Inhaltsplatzhalter 3">
            <a:extLst>
              <a:ext uri="{FF2B5EF4-FFF2-40B4-BE49-F238E27FC236}">
                <a16:creationId xmlns:a16="http://schemas.microsoft.com/office/drawing/2014/main" id="{58DD3AB7-6F8C-C9FF-6978-AA3DE732A2DE}"/>
              </a:ext>
            </a:extLst>
          </p:cNvPr>
          <p:cNvSpPr txBox="1">
            <a:spLocks/>
          </p:cNvSpPr>
          <p:nvPr/>
        </p:nvSpPr>
        <p:spPr>
          <a:xfrm>
            <a:off x="5961325" y="1843715"/>
            <a:ext cx="244726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3200" u="sng" dirty="0"/>
              <a:t>Database</a:t>
            </a:r>
          </a:p>
          <a:p>
            <a:r>
              <a:rPr lang="de-DE" sz="2000" dirty="0"/>
              <a:t>Database Language</a:t>
            </a:r>
          </a:p>
          <a:p>
            <a:pPr lvl="1"/>
            <a:r>
              <a:rPr lang="de-DE" sz="1600" dirty="0"/>
              <a:t>SQLite</a:t>
            </a:r>
          </a:p>
        </p:txBody>
      </p:sp>
      <p:sp>
        <p:nvSpPr>
          <p:cNvPr id="6" name="Inhaltsplatzhalter 3">
            <a:extLst>
              <a:ext uri="{FF2B5EF4-FFF2-40B4-BE49-F238E27FC236}">
                <a16:creationId xmlns:a16="http://schemas.microsoft.com/office/drawing/2014/main" id="{74496C05-95B4-3DE7-EC80-6DB43DC5F628}"/>
              </a:ext>
            </a:extLst>
          </p:cNvPr>
          <p:cNvSpPr txBox="1">
            <a:spLocks/>
          </p:cNvSpPr>
          <p:nvPr/>
        </p:nvSpPr>
        <p:spPr>
          <a:xfrm>
            <a:off x="8408585" y="1843715"/>
            <a:ext cx="251814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3200" u="sng" dirty="0"/>
              <a:t>Infrastructure</a:t>
            </a:r>
          </a:p>
          <a:p>
            <a:r>
              <a:rPr lang="de-DE" sz="2000" dirty="0"/>
              <a:t>Git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A1174E1-FDD1-39F3-E8C5-5DBD2BF82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749" y="4885049"/>
            <a:ext cx="488212" cy="488212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891C27F-4291-D077-3A12-0916E5ED3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6515" y="5014458"/>
            <a:ext cx="330005" cy="46619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62984EEB-2902-0A87-1BA4-D69C614B3C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062" r="23364"/>
          <a:stretch/>
        </p:blipFill>
        <p:spPr>
          <a:xfrm>
            <a:off x="1436411" y="5437048"/>
            <a:ext cx="454324" cy="466198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BC6CC2D0-C839-3CF6-3153-B3EE765183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6218" y="6007158"/>
            <a:ext cx="1288866" cy="37579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1B71D23D-15CF-734D-EFAE-DA5CD59012A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1898" r="17334"/>
          <a:stretch/>
        </p:blipFill>
        <p:spPr>
          <a:xfrm>
            <a:off x="3634362" y="4839417"/>
            <a:ext cx="529773" cy="488212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BF9C9948-D78A-624F-10D6-7FB214A90FE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1619" b="10319"/>
          <a:stretch/>
        </p:blipFill>
        <p:spPr>
          <a:xfrm>
            <a:off x="4355319" y="4885049"/>
            <a:ext cx="1255265" cy="396948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71372BB0-CA74-A5AB-F9BF-CAAA7A1FFB8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424" t="9938" r="5568" b="11995"/>
          <a:stretch/>
        </p:blipFill>
        <p:spPr>
          <a:xfrm>
            <a:off x="3673501" y="5428423"/>
            <a:ext cx="1147213" cy="440636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2D739358-9E38-5EE1-5426-B317CE78D0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54694" y="5281556"/>
            <a:ext cx="476609" cy="587503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B2F19F68-8F21-C93F-6045-F56E8E20757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91196" y="5971814"/>
            <a:ext cx="1428750" cy="587503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8933DDC5-4AA5-015D-6BD7-81FA381AB401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139" t="3731" r="2518" b="4454"/>
          <a:stretch/>
        </p:blipFill>
        <p:spPr>
          <a:xfrm>
            <a:off x="6194086" y="4885049"/>
            <a:ext cx="1217235" cy="553736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93488C57-718A-F1E0-80D6-D228AE9C9C0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93288" y="4916598"/>
            <a:ext cx="490638" cy="49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310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4EAA989A-E2F2-CE57-F808-24DEAF4CC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Live Vorführung</a:t>
            </a:r>
          </a:p>
        </p:txBody>
      </p:sp>
      <p:pic>
        <p:nvPicPr>
          <p:cNvPr id="8" name="Inhaltsplatzhalter 7" descr="Kundenbewertung mit einfarbiger Füllung">
            <a:extLst>
              <a:ext uri="{FF2B5EF4-FFF2-40B4-BE49-F238E27FC236}">
                <a16:creationId xmlns:a16="http://schemas.microsoft.com/office/drawing/2014/main" id="{9AF5114A-3C4D-EA44-C0C0-454717FF23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54055" y="1849972"/>
            <a:ext cx="3873796" cy="3873796"/>
          </a:xfrm>
        </p:spPr>
      </p:pic>
    </p:spTree>
    <p:extLst>
      <p:ext uri="{BB962C8B-B14F-4D97-AF65-F5344CB8AC3E}">
        <p14:creationId xmlns:p14="http://schemas.microsoft.com/office/powerpoint/2010/main" val="2235498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155</Words>
  <Application>Microsoft Office PowerPoint</Application>
  <PresentationFormat>Breitbild</PresentationFormat>
  <Paragraphs>47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</vt:lpstr>
      <vt:lpstr>Interaktion Praktikum Projekt</vt:lpstr>
      <vt:lpstr>Spielprinzip</vt:lpstr>
      <vt:lpstr>Technisches Konzept</vt:lpstr>
      <vt:lpstr>Full-Stack Development</vt:lpstr>
      <vt:lpstr>Live Vorführung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Interaktion Praktikum Projekt 1, 2 oder 3</dc:title>
  <dc:creator>David Engert</dc:creator>
  <cp:lastModifiedBy>David Engert</cp:lastModifiedBy>
  <cp:revision>3</cp:revision>
  <dcterms:created xsi:type="dcterms:W3CDTF">2023-06-22T08:33:30Z</dcterms:created>
  <dcterms:modified xsi:type="dcterms:W3CDTF">2023-06-22T11:54:06Z</dcterms:modified>
</cp:coreProperties>
</file>